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2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3" r:id="rId18"/>
    <p:sldId id="283" r:id="rId19"/>
    <p:sldId id="26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524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1842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621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025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334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04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360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699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052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787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943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93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641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59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1">
            <a:extLst>
              <a:ext uri="{FF2B5EF4-FFF2-40B4-BE49-F238E27FC236}">
                <a16:creationId xmlns:a16="http://schemas.microsoft.com/office/drawing/2014/main" id="{07D24DA5-CDDD-4086-96BC-2CC2E2F5C98C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10;p1">
            <a:extLst>
              <a:ext uri="{FF2B5EF4-FFF2-40B4-BE49-F238E27FC236}">
                <a16:creationId xmlns:a16="http://schemas.microsoft.com/office/drawing/2014/main" id="{745312C0-0256-4FE2-AA70-FD95EE55A99C}"/>
              </a:ext>
            </a:extLst>
          </p:cNvPr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1;p1">
            <a:extLst>
              <a:ext uri="{FF2B5EF4-FFF2-40B4-BE49-F238E27FC236}">
                <a16:creationId xmlns:a16="http://schemas.microsoft.com/office/drawing/2014/main" id="{238014BF-9C64-4C37-AC4C-9053C199DD81}"/>
              </a:ext>
            </a:extLst>
          </p:cNvPr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39CE2-EC93-46BC-9D27-3CCC542B2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33" y="833873"/>
            <a:ext cx="8452883" cy="5538981"/>
          </a:xfrm>
          <a:prstGeom prst="rect">
            <a:avLst/>
          </a:prstGeom>
        </p:spPr>
      </p:pic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8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Cart: Quantity update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DDAD06A-2984-4C19-B4DF-9747652A5301}"/>
              </a:ext>
            </a:extLst>
          </p:cNvPr>
          <p:cNvSpPr/>
          <p:nvPr/>
        </p:nvSpPr>
        <p:spPr>
          <a:xfrm rot="8229393">
            <a:off x="3536682" y="5006422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8FBB7-C5C5-4CF1-9B36-9246DCDB6492}"/>
              </a:ext>
            </a:extLst>
          </p:cNvPr>
          <p:cNvSpPr txBox="1"/>
          <p:nvPr/>
        </p:nvSpPr>
        <p:spPr>
          <a:xfrm>
            <a:off x="3935450" y="4401130"/>
            <a:ext cx="823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Order quantity is updated by clicking (+) from the previous cart screen. </a:t>
            </a:r>
          </a:p>
          <a:p>
            <a:r>
              <a:rPr lang="en-US" altLang="ko-KR" sz="2000">
                <a:highlight>
                  <a:srgbClr val="FFFF00"/>
                </a:highlight>
              </a:rPr>
              <a:t>Clicking (-) will make it decrease.</a:t>
            </a:r>
            <a:endParaRPr lang="ko-KR" altLang="en-US" sz="2000">
              <a:highlight>
                <a:srgbClr val="FFFF00"/>
              </a:highligh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D44CFB6-016B-46B5-869D-A233A88EBAEC}"/>
              </a:ext>
            </a:extLst>
          </p:cNvPr>
          <p:cNvSpPr/>
          <p:nvPr/>
        </p:nvSpPr>
        <p:spPr>
          <a:xfrm rot="8229393">
            <a:off x="3353716" y="5742942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67D34-E6C1-4B74-A21C-C65899E31177}"/>
              </a:ext>
            </a:extLst>
          </p:cNvPr>
          <p:cNvSpPr txBox="1"/>
          <p:nvPr/>
        </p:nvSpPr>
        <p:spPr>
          <a:xfrm>
            <a:off x="3733384" y="5427892"/>
            <a:ext cx="3419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Price is updated as intended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775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9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Checkout success message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DC397-9155-43AD-BA1C-50BCFC9F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5" y="833873"/>
            <a:ext cx="8697432" cy="556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7A526-FB3B-4B40-B71D-3CC02194D842}"/>
              </a:ext>
            </a:extLst>
          </p:cNvPr>
          <p:cNvSpPr txBox="1"/>
          <p:nvPr/>
        </p:nvSpPr>
        <p:spPr>
          <a:xfrm>
            <a:off x="7190280" y="1859340"/>
            <a:ext cx="4924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In /components/checkoutForm.js,</a:t>
            </a:r>
          </a:p>
          <a:p>
            <a:r>
              <a:rPr lang="en-US" altLang="ko-KR" sz="2000">
                <a:highlight>
                  <a:srgbClr val="FFFF00"/>
                </a:highlight>
              </a:rPr>
              <a:t>the check condition for the response of payment operation is updated like the screenshot below.</a:t>
            </a:r>
            <a:endParaRPr lang="ko-KR" altLang="en-US" sz="2000">
              <a:highlight>
                <a:srgbClr val="FFFF00"/>
              </a:highligh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A602B-DB54-4513-BB84-767B9AC3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280" y="3614839"/>
            <a:ext cx="4924248" cy="14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00C38B-EE50-4B50-9C98-598803B9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23" y="960418"/>
            <a:ext cx="10833932" cy="5147344"/>
          </a:xfrm>
          <a:prstGeom prst="rect">
            <a:avLst/>
          </a:prstGeom>
        </p:spPr>
      </p:pic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10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Checkout  w/Stripe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F5E253D-248A-4CB2-A2CE-86DD95AB7FCF}"/>
              </a:ext>
            </a:extLst>
          </p:cNvPr>
          <p:cNvSpPr/>
          <p:nvPr/>
        </p:nvSpPr>
        <p:spPr>
          <a:xfrm>
            <a:off x="3379160" y="3351249"/>
            <a:ext cx="8112642" cy="58479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0D8D269-AA39-4A64-BBC0-92F2B9BD013D}"/>
              </a:ext>
            </a:extLst>
          </p:cNvPr>
          <p:cNvSpPr/>
          <p:nvPr/>
        </p:nvSpPr>
        <p:spPr>
          <a:xfrm>
            <a:off x="10662463" y="2564440"/>
            <a:ext cx="1271716" cy="584791"/>
          </a:xfrm>
          <a:prstGeom prst="wedgeRoundRectCallout">
            <a:avLst>
              <a:gd name="adj1" fmla="val -47098"/>
              <a:gd name="adj2" fmla="val 8431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Success!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3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11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Checkout input validation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8951E-E199-40F0-A615-2FCC58B6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913335"/>
            <a:ext cx="9753601" cy="51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6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12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Data persistence &amp; types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Data storage &amp; types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In Strapi, you can use Content Type Builder to store your app data.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I’ve used the database for Dishes, Orders, Restaurants and Users 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5B508-844E-416A-B42C-469053CB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4" y="2470129"/>
            <a:ext cx="6772275" cy="382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E675FE-6176-4525-AEE3-41E40C94C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977" y="2470129"/>
            <a:ext cx="2219448" cy="27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13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New features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Input validation for preventing empty string at DB fields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In /components/checkoutForm.js, the input validation code for Address, City and State is added like the screenshot below.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This eventually prevents empty address info. stored at the Order database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1902A-EBFD-48D1-A596-0C6A9834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546" y="2967087"/>
            <a:ext cx="6059312" cy="33120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A63E62-C3C4-4D56-AFB7-D95BEBD30047}"/>
              </a:ext>
            </a:extLst>
          </p:cNvPr>
          <p:cNvSpPr/>
          <p:nvPr/>
        </p:nvSpPr>
        <p:spPr>
          <a:xfrm>
            <a:off x="3396344" y="5896670"/>
            <a:ext cx="6059312" cy="28848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A089BDD-6993-4500-BABF-CEACD6859C6E}"/>
              </a:ext>
            </a:extLst>
          </p:cNvPr>
          <p:cNvSpPr/>
          <p:nvPr/>
        </p:nvSpPr>
        <p:spPr>
          <a:xfrm>
            <a:off x="5376024" y="4692580"/>
            <a:ext cx="3104942" cy="886640"/>
          </a:xfrm>
          <a:prstGeom prst="wedgeRoundRectCallout">
            <a:avLst>
              <a:gd name="adj1" fmla="val -49580"/>
              <a:gd name="adj2" fmla="val 85196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Empty address is stored before  implementing validation!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5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14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(3/3)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Challenges &amp; Overcome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props v. State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When implementing input validation in /components/checkoutForm.js, I’d taken {data} as props, so my routine was not working properly.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Looking the code printed on paper, I’ve noticed that it is declared as State. And, solved my issue by not passing {data} to function submitOrder as props, but using it as already-declared State.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0162EC-335B-492E-9CF3-B1F10E73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44" y="3525087"/>
            <a:ext cx="8844430" cy="28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1 – API protocol &amp; endpoints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0EF4D8-88C1-417F-AFBE-C8E97CB794EA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GraphQL or RESTful: I’ve used GraphQL API</a:t>
            </a: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API endpoints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“/”: Home page for Search &amp; List restaurants and Order dishes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“restautants: Search dishes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“/register”: Sign up a new user whose account is managed by Strapi or Firebase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“/login”: Sign in  a user whose account is managed by Strapi, Google or Firebase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2 – Documentation showcase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0EF4D8-88C1-417F-AFBE-C8E97CB794EA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Using Swagger, we can do API documentation efficiently.</a:t>
            </a: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5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2: Database And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1 –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ko-KR" alt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5C5EF-744C-4F05-927D-35A63C53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01" y="842689"/>
            <a:ext cx="10122197" cy="5398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2 –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ko-KR" alt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dishes when selecting a restaurant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8AD2E-1C3C-4FB5-9073-833FF9E8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04" y="808155"/>
            <a:ext cx="9728791" cy="524168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F45E950-45AB-4DF3-BA46-3536B155D9D4}"/>
              </a:ext>
            </a:extLst>
          </p:cNvPr>
          <p:cNvSpPr/>
          <p:nvPr/>
        </p:nvSpPr>
        <p:spPr>
          <a:xfrm rot="1233726">
            <a:off x="2892056" y="3861319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C8560-1C69-4EA3-BCA1-1B065272263B}"/>
              </a:ext>
            </a:extLst>
          </p:cNvPr>
          <p:cNvSpPr txBox="1"/>
          <p:nvPr/>
        </p:nvSpPr>
        <p:spPr>
          <a:xfrm>
            <a:off x="1691375" y="360796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Selected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926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3 – 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re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staurants from home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D89F7-D149-44C4-819D-19848975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" y="729412"/>
            <a:ext cx="7839648" cy="4662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1D7CC5-2057-483F-987C-A0373E6E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409" y="1262284"/>
            <a:ext cx="7958749" cy="4617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6C5FFD-9299-45C2-B4F9-060EA3545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256" y="2021668"/>
            <a:ext cx="6048722" cy="34812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C3A4468-0F37-4976-BA26-BF67674C072A}"/>
              </a:ext>
            </a:extLst>
          </p:cNvPr>
          <p:cNvSpPr/>
          <p:nvPr/>
        </p:nvSpPr>
        <p:spPr>
          <a:xfrm rot="10032036">
            <a:off x="1534127" y="1507714"/>
            <a:ext cx="340957" cy="222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481C-FC6C-4B8C-8C7F-80D4BEE0F2F5}"/>
              </a:ext>
            </a:extLst>
          </p:cNvPr>
          <p:cNvSpPr txBox="1"/>
          <p:nvPr/>
        </p:nvSpPr>
        <p:spPr>
          <a:xfrm>
            <a:off x="1895471" y="1204506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Search word</a:t>
            </a:r>
            <a:endParaRPr lang="ko-KR" altLang="en-US" sz="2000">
              <a:highlight>
                <a:srgbClr val="FFFF00"/>
              </a:highlight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C22CFA3-8873-41C8-A8C1-EF43C4981308}"/>
              </a:ext>
            </a:extLst>
          </p:cNvPr>
          <p:cNvSpPr/>
          <p:nvPr/>
        </p:nvSpPr>
        <p:spPr>
          <a:xfrm rot="10032036">
            <a:off x="2773344" y="724332"/>
            <a:ext cx="340957" cy="222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F686B-E609-4A82-99A8-33ADB5C28F5B}"/>
              </a:ext>
            </a:extLst>
          </p:cNvPr>
          <p:cNvSpPr txBox="1"/>
          <p:nvPr/>
        </p:nvSpPr>
        <p:spPr>
          <a:xfrm>
            <a:off x="3176788" y="611554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Homepage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2666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4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dishes from restaurant page (1/2)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19A62-D110-41BB-B6F1-687846FF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26" y="733238"/>
            <a:ext cx="9178948" cy="602951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0278AD5-B79A-4C73-8FBA-AC711160E6FF}"/>
              </a:ext>
            </a:extLst>
          </p:cNvPr>
          <p:cNvSpPr/>
          <p:nvPr/>
        </p:nvSpPr>
        <p:spPr>
          <a:xfrm rot="10032036">
            <a:off x="3043951" y="1706922"/>
            <a:ext cx="340957" cy="222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A59CD-8BFC-4743-BD7C-474B90B8C37D}"/>
              </a:ext>
            </a:extLst>
          </p:cNvPr>
          <p:cNvSpPr txBox="1"/>
          <p:nvPr/>
        </p:nvSpPr>
        <p:spPr>
          <a:xfrm>
            <a:off x="3405295" y="1417954"/>
            <a:ext cx="269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Search word empty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684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5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dishes from restaurant page (2/2)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05D5B-5AF9-403F-BBB4-2E1AC553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25" y="965037"/>
            <a:ext cx="8474149" cy="545955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60CB098-EACC-48CA-9A8D-3F03D522BC89}"/>
              </a:ext>
            </a:extLst>
          </p:cNvPr>
          <p:cNvSpPr/>
          <p:nvPr/>
        </p:nvSpPr>
        <p:spPr>
          <a:xfrm rot="10032036">
            <a:off x="3469255" y="1866417"/>
            <a:ext cx="340957" cy="222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12C2E-F5C1-4D58-8A99-E9612C6C879F}"/>
              </a:ext>
            </a:extLst>
          </p:cNvPr>
          <p:cNvSpPr txBox="1"/>
          <p:nvPr/>
        </p:nvSpPr>
        <p:spPr>
          <a:xfrm>
            <a:off x="3830599" y="1577449"/>
            <a:ext cx="269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Search word: ham</a:t>
            </a:r>
            <a:endParaRPr lang="ko-KR" altLang="en-US" sz="2000">
              <a:highlight>
                <a:srgbClr val="FFFF00"/>
              </a:highligh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F375D56-8C87-4831-BEEB-EE9A0D4DA441}"/>
              </a:ext>
            </a:extLst>
          </p:cNvPr>
          <p:cNvSpPr/>
          <p:nvPr/>
        </p:nvSpPr>
        <p:spPr>
          <a:xfrm rot="10032036">
            <a:off x="5080614" y="862559"/>
            <a:ext cx="340957" cy="222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3C215-830B-448E-9506-82429CBDED2E}"/>
              </a:ext>
            </a:extLst>
          </p:cNvPr>
          <p:cNvSpPr txBox="1"/>
          <p:nvPr/>
        </p:nvSpPr>
        <p:spPr>
          <a:xfrm>
            <a:off x="5484058" y="749781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restaurant page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753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6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Cart: Add dishes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9206E-3976-44E4-BB95-E681FF49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68" y="833873"/>
            <a:ext cx="8410567" cy="550313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DDAD06A-2984-4C19-B4DF-9747652A5301}"/>
              </a:ext>
            </a:extLst>
          </p:cNvPr>
          <p:cNvSpPr/>
          <p:nvPr/>
        </p:nvSpPr>
        <p:spPr>
          <a:xfrm rot="1233726">
            <a:off x="1977654" y="4743826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8FBB7-C5C5-4CF1-9B36-9246DCDB6492}"/>
              </a:ext>
            </a:extLst>
          </p:cNvPr>
          <p:cNvSpPr txBox="1"/>
          <p:nvPr/>
        </p:nvSpPr>
        <p:spPr>
          <a:xfrm>
            <a:off x="648823" y="4280048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Added dishes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7843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7679DA-A95F-4D83-83E3-CCD0C05A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9" y="864640"/>
            <a:ext cx="8474149" cy="5518798"/>
          </a:xfrm>
          <a:prstGeom prst="rect">
            <a:avLst/>
          </a:prstGeom>
        </p:spPr>
      </p:pic>
      <p:sp>
        <p:nvSpPr>
          <p:cNvPr id="141" name="Google Shape;141;p7"/>
          <p:cNvSpPr txBox="1"/>
          <p:nvPr/>
        </p:nvSpPr>
        <p:spPr>
          <a:xfrm>
            <a:off x="124453" y="95250"/>
            <a:ext cx="1160984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7 – </a:t>
            </a:r>
            <a:r>
              <a:rPr lang="en-US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Cart: Remove dishes &amp; Automatic price update</a:t>
            </a:r>
          </a:p>
          <a:p>
            <a:pPr>
              <a:buSzPts val="2800"/>
            </a:pPr>
            <a:endParaRPr lang="en-US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DDAD06A-2984-4C19-B4DF-9747652A5301}"/>
              </a:ext>
            </a:extLst>
          </p:cNvPr>
          <p:cNvSpPr/>
          <p:nvPr/>
        </p:nvSpPr>
        <p:spPr>
          <a:xfrm rot="8229393">
            <a:off x="3536682" y="5006422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8FBB7-C5C5-4CF1-9B36-9246DCDB6492}"/>
              </a:ext>
            </a:extLst>
          </p:cNvPr>
          <p:cNvSpPr txBox="1"/>
          <p:nvPr/>
        </p:nvSpPr>
        <p:spPr>
          <a:xfrm>
            <a:off x="3733384" y="4495248"/>
            <a:ext cx="7499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“Mantou” is removed by clicking (-) from the previous cart screen.</a:t>
            </a:r>
            <a:endParaRPr lang="ko-KR" altLang="en-US" sz="2000">
              <a:highlight>
                <a:srgbClr val="FFFF00"/>
              </a:highligh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D44CFB6-016B-46B5-869D-A233A88EBAEC}"/>
              </a:ext>
            </a:extLst>
          </p:cNvPr>
          <p:cNvSpPr/>
          <p:nvPr/>
        </p:nvSpPr>
        <p:spPr>
          <a:xfrm rot="8229393">
            <a:off x="3774144" y="5775511"/>
            <a:ext cx="393404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67D34-E6C1-4B74-A21C-C65899E31177}"/>
              </a:ext>
            </a:extLst>
          </p:cNvPr>
          <p:cNvSpPr txBox="1"/>
          <p:nvPr/>
        </p:nvSpPr>
        <p:spPr>
          <a:xfrm>
            <a:off x="3970846" y="5264337"/>
            <a:ext cx="359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</a:rPr>
              <a:t>Price is updated automatically</a:t>
            </a:r>
            <a:endParaRPr lang="ko-KR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5566451"/>
      </p:ext>
    </p:extLst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455</Words>
  <Application>Microsoft Office PowerPoint</Application>
  <PresentationFormat>와이드스크린</PresentationFormat>
  <Paragraphs>66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21</cp:revision>
  <dcterms:created xsi:type="dcterms:W3CDTF">2018-11-05T13:58:18Z</dcterms:created>
  <dcterms:modified xsi:type="dcterms:W3CDTF">2021-09-29T11:48:53Z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